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2" r:id="rId3"/>
    <p:sldId id="268" r:id="rId4"/>
    <p:sldId id="269" r:id="rId5"/>
    <p:sldId id="271" r:id="rId6"/>
    <p:sldId id="27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1B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9513" autoAdjust="0"/>
  </p:normalViewPr>
  <p:slideViewPr>
    <p:cSldViewPr snapToGrid="0">
      <p:cViewPr varScale="1">
        <p:scale>
          <a:sx n="102" d="100"/>
          <a:sy n="102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6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461C9-1D83-4737-8264-8C091E014784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239F5-4B9D-40C5-81ED-7A8DF4EF9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2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39F5-4B9D-40C5-81ED-7A8DF4EF97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8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239F5-4B9D-40C5-81ED-7A8DF4EF97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2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39F5-4B9D-40C5-81ED-7A8DF4EF97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2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39F5-4B9D-40C5-81ED-7A8DF4EF97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49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239F5-4B9D-40C5-81ED-7A8DF4EF97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6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7ABAA-A4D7-4368-88FD-779AD3CA3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168923-9D3E-4F98-AC7E-A2F863DF0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30E06-0970-4D2D-8373-5BDA7AD3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A13F6-00D6-4A44-8098-A3733003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3ED8A-257D-4939-A9F4-060DB263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53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46C7A-D416-4711-94A3-8A75FBA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30B609-6358-4898-A8FC-F8DF82958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8922D-5907-4867-975A-A9677D0E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C5339-3F59-4421-88B3-F2058BFE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80530-09FD-4726-BCA1-D1AD6418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6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7CCD1A-3E4A-4315-B1ED-F9217188B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4E081E-316D-4D44-9A04-309E8C70C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30656-89E9-497B-B061-3D33E98A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55136-7558-4F6A-B052-53B2994A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CD178-6F4E-4936-9CDE-D654546E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0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8B26D-5B24-4C31-A2FC-23B303E7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076B6-E17D-4101-817E-B4E9F60CE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72387-CFE2-4DCC-BA01-F6ECAC87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8EFB8-FF36-444D-93E7-77E7D1EB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10245-7E04-4214-AE9F-FCBD2C1C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5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F2740-173A-49EE-9BA8-1B1E3A5A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54E3D-351F-4BD2-812F-409DE106E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6136B-4E3C-4C70-84B0-70AA2953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C2121-204F-40D5-8F7A-B9FA475A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61FC7-3CDE-4555-AA4F-96EACDD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B8D25-659E-4B14-A4ED-BAD85BEA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F940D-C5C1-4926-82A6-798AC6156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6C8FF2-FFBC-464D-9E5A-E05BC539D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A58381-0FB6-4DC7-ACDD-3700F90B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E98C37-5600-44E4-8FF0-7473B95F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D0F0A-E6C3-4945-BC4D-E4EED56E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8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99A6-2FFA-4DCD-BE9A-17CFDE42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589DE-D9EC-4EE8-AB9E-F0128B31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58D586-4A7F-4ECC-B767-8BD8AF306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72C968-979F-417C-AEF8-6169DC80B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5C2FB4-C760-408F-82F0-8D9142A16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96E178-DA66-4816-BFB6-89B9A307E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45D14D-53AA-4B57-B992-A45A8465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891DC9-761C-4555-90B7-FC8D29C3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9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5086A-3403-4AFF-A92B-56E98F91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1BC8C4-A8BF-4F4F-99B9-35D3951C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1DE2CD-58F2-4EC1-99BC-980F3F68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700DD2-CEA7-4BCF-BB6E-3A207530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65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77A2A1-F594-4D58-A36C-239C00F0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7DA0CA-3439-4FA8-BFB5-34EB06C6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73C38B-2BB6-4D6E-8D99-DFBE3DBA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9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BA8B-105B-4497-9745-AD09D43C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8FF0C-2152-409B-AF9A-3A367089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F83D05-6483-4F0D-949D-26FD869CA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5D9BC8-6A3D-4923-BE31-BE0A5A70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F9017D-507D-4603-A063-91E7CCA3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288073-576C-40CA-89F9-2B1B3407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2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D2BF3-78ED-4AE9-A9F3-E92B9D7C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DD2932-04FA-4506-98C2-9A8FCF11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36AA-6720-46CC-B50A-FAA089E09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ECBB8-29CC-492F-B766-26287BDA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EA643B-F817-495B-88B0-5A8E4917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D9FF14-78E8-4AC1-8384-7DA682BE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2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F6306A-0778-4F01-8E8F-C4C0D300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A2E3A-A68B-4679-9DE6-C26546832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8FE04-2CA5-44D5-9AA5-A1B0956F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CD9A-19DB-4DBA-87CB-67EB26CA96E9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4994A-68B4-4524-8974-CEA3CDA83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7CD60-EB7A-4CD9-B36A-B6A7945D9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70B35-35CB-4EBD-BBB3-20F64BB64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41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cn/windows/configuration/lock-down-windows-10-to-specific-app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A48D1F-5969-4AED-BD99-0935327E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49DC2-AE54-4CD1-BB01-AEC7D3593538}"/>
              </a:ext>
            </a:extLst>
          </p:cNvPr>
          <p:cNvSpPr/>
          <p:nvPr/>
        </p:nvSpPr>
        <p:spPr>
          <a:xfrm>
            <a:off x="5203657" y="2869531"/>
            <a:ext cx="5991727" cy="3441032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8001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Mixed Reality &amp; </a:t>
            </a:r>
          </a:p>
          <a:p>
            <a:pPr lvl="1" indent="8001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 Backpack PC</a:t>
            </a:r>
          </a:p>
          <a:p>
            <a:pPr lvl="1" indent="80010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800100">
              <a:lnSpc>
                <a:spcPct val="150000"/>
              </a:lnSpc>
            </a:pP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OS version: </a:t>
            </a:r>
          </a:p>
          <a:p>
            <a:pPr lvl="1" indent="800100">
              <a:lnSpc>
                <a:spcPct val="150000"/>
              </a:lnSpc>
            </a:pP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insider preview RS5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D8A122-852E-438C-82E1-2F7BFFD27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3" y="3530612"/>
            <a:ext cx="698125" cy="6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A48D1F-5969-4AED-BD99-0935327E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7A0737-EB83-4748-B8C5-1082C7AFA532}"/>
              </a:ext>
            </a:extLst>
          </p:cNvPr>
          <p:cNvSpPr/>
          <p:nvPr/>
        </p:nvSpPr>
        <p:spPr>
          <a:xfrm>
            <a:off x="544251" y="980218"/>
            <a:ext cx="7342449" cy="4815463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2">
              <a:lnSpc>
                <a:spcPct val="20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前期准备与设置</a:t>
            </a:r>
          </a:p>
          <a:p>
            <a:pPr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设置自动启动的应用</a:t>
            </a:r>
          </a:p>
          <a:p>
            <a:pPr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自动登录</a:t>
            </a:r>
          </a:p>
          <a:p>
            <a:pPr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Mixed Reality</a:t>
            </a:r>
          </a:p>
          <a:p>
            <a:pPr marL="0" lvl="1">
              <a:lnSpc>
                <a:spcPct val="20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5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C252C-4750-4C97-ABAF-71829E3A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135688"/>
            <a:ext cx="10515600" cy="1090697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前期准备与设置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DEF8D-F826-4EA0-84B0-F88010DB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8" y="1058298"/>
            <a:ext cx="11861131" cy="7299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与普通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相同，在使用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背包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之前，也同样需要预先进行混合现实门户的相关设置操作，如连接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Mixed Reality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头显，将运动控制器通过蓝牙与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匹配，特别对于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背包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而言，需要创建边界以圈定一个安全的移动范围。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8D3864-E490-4276-9A8E-16C3DC080D0E}"/>
              </a:ext>
            </a:extLst>
          </p:cNvPr>
          <p:cNvSpPr txBox="1">
            <a:spLocks/>
          </p:cNvSpPr>
          <p:nvPr/>
        </p:nvSpPr>
        <p:spPr>
          <a:xfrm>
            <a:off x="284747" y="2101869"/>
            <a:ext cx="64696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确保当前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10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rs5_release/insider build 17686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及后续版本。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indent="0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将主机插入扩展坞，在设置过程中，请将相关设备接入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扩展坞后侧的相关接口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，如显示器的视频接口、带有线缆的键盘与鼠标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circleNumDbPlain" startAt="2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circleNumDbPlain" startAt="2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 startAt="2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Mixed Reality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头显的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HDMI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3.0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接口接入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主机顶部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的对应接口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 startAt="2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 startAt="2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 startAt="2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当头显接入后混合现实门户将自动运行，通过向导步骤进行设置，如匹配运动控制器、创建边界等，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直至可进入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Cliff House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CD4BD93-FD75-45C4-82F2-4A105F459D29}"/>
              </a:ext>
            </a:extLst>
          </p:cNvPr>
          <p:cNvGrpSpPr/>
          <p:nvPr/>
        </p:nvGrpSpPr>
        <p:grpSpPr>
          <a:xfrm>
            <a:off x="7644326" y="1369595"/>
            <a:ext cx="3633336" cy="5238386"/>
            <a:chOff x="7644326" y="1433768"/>
            <a:chExt cx="3633336" cy="5238386"/>
          </a:xfrm>
        </p:grpSpPr>
        <p:pic>
          <p:nvPicPr>
            <p:cNvPr id="36" name="图片 35" descr="图片包含 电子产品&#10;&#10;已生成极高可信度的说明">
              <a:extLst>
                <a:ext uri="{FF2B5EF4-FFF2-40B4-BE49-F238E27FC236}">
                  <a16:creationId xmlns:a16="http://schemas.microsoft.com/office/drawing/2014/main" id="{CBD8C062-1B0D-4758-A388-8CEE555E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60" y="3634181"/>
              <a:ext cx="2198584" cy="1466868"/>
            </a:xfrm>
            <a:prstGeom prst="rect">
              <a:avLst/>
            </a:prstGeom>
          </p:spPr>
        </p:pic>
        <p:pic>
          <p:nvPicPr>
            <p:cNvPr id="17" name="图片 16" descr="图片包含 电子产品, 室内&#10;&#10;已生成极高可信度的说明">
              <a:extLst>
                <a:ext uri="{FF2B5EF4-FFF2-40B4-BE49-F238E27FC236}">
                  <a16:creationId xmlns:a16="http://schemas.microsoft.com/office/drawing/2014/main" id="{B5584D54-B193-4DF4-8EEC-F8D0CAB8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4326" y="1433768"/>
              <a:ext cx="2990512" cy="1995232"/>
            </a:xfrm>
            <a:prstGeom prst="rect">
              <a:avLst/>
            </a:prstGeom>
          </p:spPr>
        </p:pic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285BFFD4-36CB-40F2-A904-D9F4343C232D}"/>
                </a:ext>
              </a:extLst>
            </p:cNvPr>
            <p:cNvCxnSpPr>
              <a:cxnSpLocks/>
              <a:stCxn id="20" idx="2"/>
              <a:endCxn id="27" idx="1"/>
            </p:cNvCxnSpPr>
            <p:nvPr/>
          </p:nvCxnSpPr>
          <p:spPr>
            <a:xfrm rot="16200000" flipH="1">
              <a:off x="9815125" y="2280811"/>
              <a:ext cx="309461" cy="1300038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7FB283-1EEE-41C7-A333-EDFF655A6BFE}"/>
                </a:ext>
              </a:extLst>
            </p:cNvPr>
            <p:cNvSpPr/>
            <p:nvPr/>
          </p:nvSpPr>
          <p:spPr>
            <a:xfrm>
              <a:off x="9211552" y="2532460"/>
              <a:ext cx="216568" cy="243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827723E-CDD5-40AA-B4D5-C47A071E42DB}"/>
                </a:ext>
              </a:extLst>
            </p:cNvPr>
            <p:cNvSpPr/>
            <p:nvPr/>
          </p:nvSpPr>
          <p:spPr>
            <a:xfrm>
              <a:off x="8897652" y="2532460"/>
              <a:ext cx="216568" cy="243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49634944-8619-43D1-A45F-33EA4F76ECCD}"/>
                </a:ext>
              </a:extLst>
            </p:cNvPr>
            <p:cNvCxnSpPr>
              <a:cxnSpLocks/>
              <a:stCxn id="23" idx="2"/>
              <a:endCxn id="30" idx="1"/>
            </p:cNvCxnSpPr>
            <p:nvPr/>
          </p:nvCxnSpPr>
          <p:spPr>
            <a:xfrm rot="16200000" flipH="1">
              <a:off x="9542127" y="2239909"/>
              <a:ext cx="541557" cy="1613938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1EB07B4-1539-4A7F-B3A1-69A2FE141E6A}"/>
                </a:ext>
              </a:extLst>
            </p:cNvPr>
            <p:cNvSpPr/>
            <p:nvPr/>
          </p:nvSpPr>
          <p:spPr>
            <a:xfrm>
              <a:off x="10619874" y="3008195"/>
              <a:ext cx="639830" cy="1547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rgbClr val="1161B0"/>
                  </a:solidFill>
                </a:rPr>
                <a:t>HDMI</a:t>
              </a:r>
              <a:endParaRPr lang="zh-CN" altLang="en-US" sz="1050" dirty="0">
                <a:solidFill>
                  <a:srgbClr val="1161B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55FC332-344C-4CD9-BFC1-B15CDF1AD344}"/>
                </a:ext>
              </a:extLst>
            </p:cNvPr>
            <p:cNvSpPr/>
            <p:nvPr/>
          </p:nvSpPr>
          <p:spPr>
            <a:xfrm>
              <a:off x="10619874" y="3240291"/>
              <a:ext cx="639830" cy="1547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rgbClr val="1161B0"/>
                  </a:solidFill>
                </a:rPr>
                <a:t>DP</a:t>
              </a:r>
              <a:endParaRPr lang="zh-CN" altLang="en-US" sz="1050" dirty="0">
                <a:solidFill>
                  <a:srgbClr val="1161B0"/>
                </a:solidFill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79BB5900-6347-4E75-B578-88215EA92FE3}"/>
                </a:ext>
              </a:extLst>
            </p:cNvPr>
            <p:cNvSpPr/>
            <p:nvPr/>
          </p:nvSpPr>
          <p:spPr>
            <a:xfrm>
              <a:off x="9439036" y="2996239"/>
              <a:ext cx="704850" cy="386022"/>
            </a:xfrm>
            <a:prstGeom prst="roundRect">
              <a:avLst>
                <a:gd name="adj" fmla="val 10498"/>
              </a:avLst>
            </a:prstGeom>
            <a:solidFill>
              <a:srgbClr val="1161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与显示器相连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FD692C5-35E8-4B60-9481-15C01E57A10B}"/>
                </a:ext>
              </a:extLst>
            </p:cNvPr>
            <p:cNvSpPr/>
            <p:nvPr/>
          </p:nvSpPr>
          <p:spPr>
            <a:xfrm>
              <a:off x="9005935" y="4397813"/>
              <a:ext cx="74947" cy="181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0F669D3-1E5A-49D2-B310-133F593191F6}"/>
                </a:ext>
              </a:extLst>
            </p:cNvPr>
            <p:cNvSpPr/>
            <p:nvPr/>
          </p:nvSpPr>
          <p:spPr>
            <a:xfrm>
              <a:off x="9144000" y="4397813"/>
              <a:ext cx="97632" cy="181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A84F56A3-C4AA-4812-A515-3BC9101D2D1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9554375" y="4068494"/>
              <a:ext cx="592006" cy="1613938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41386902-225F-4E2F-861F-FD55364E9772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9719902" y="4052373"/>
              <a:ext cx="410358" cy="1464531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0F498AC-D890-4C7C-A611-50EEC244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6162" y="4754634"/>
              <a:ext cx="571500" cy="571500"/>
            </a:xfrm>
            <a:prstGeom prst="rect">
              <a:avLst/>
            </a:prstGeom>
          </p:spPr>
        </p:pic>
        <p:pic>
          <p:nvPicPr>
            <p:cNvPr id="50" name="图片 49" descr="图片包含 室内&#10;&#10;已生成高可信度的说明">
              <a:extLst>
                <a:ext uri="{FF2B5EF4-FFF2-40B4-BE49-F238E27FC236}">
                  <a16:creationId xmlns:a16="http://schemas.microsoft.com/office/drawing/2014/main" id="{1ADA3D55-BACB-45B8-80E0-BE65C5504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8" t="26984" r="57990" b="34233"/>
            <a:stretch/>
          </p:blipFill>
          <p:spPr>
            <a:xfrm>
              <a:off x="8142340" y="5435451"/>
              <a:ext cx="2198584" cy="1236703"/>
            </a:xfrm>
            <a:prstGeom prst="rect">
              <a:avLst/>
            </a:prstGeom>
          </p:spPr>
        </p:pic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BC290B9-93AD-4723-A49E-5104F8E3D0F5}"/>
                </a:ext>
              </a:extLst>
            </p:cNvPr>
            <p:cNvSpPr/>
            <p:nvPr/>
          </p:nvSpPr>
          <p:spPr>
            <a:xfrm>
              <a:off x="7961138" y="2039229"/>
              <a:ext cx="409074" cy="409074"/>
            </a:xfrm>
            <a:prstGeom prst="ellipse">
              <a:avLst/>
            </a:prstGeom>
            <a:solidFill>
              <a:srgbClr val="1161B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E731463-8602-4AF3-AA97-3F8188E883BA}"/>
                </a:ext>
              </a:extLst>
            </p:cNvPr>
            <p:cNvSpPr/>
            <p:nvPr/>
          </p:nvSpPr>
          <p:spPr>
            <a:xfrm>
              <a:off x="7961138" y="3610854"/>
              <a:ext cx="409074" cy="409074"/>
            </a:xfrm>
            <a:prstGeom prst="ellipse">
              <a:avLst/>
            </a:prstGeom>
            <a:solidFill>
              <a:srgbClr val="1161B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4B9C564-3B94-4877-BED3-6D62540B8BFA}"/>
                </a:ext>
              </a:extLst>
            </p:cNvPr>
            <p:cNvSpPr/>
            <p:nvPr/>
          </p:nvSpPr>
          <p:spPr>
            <a:xfrm>
              <a:off x="7961138" y="5239629"/>
              <a:ext cx="409074" cy="409074"/>
            </a:xfrm>
            <a:prstGeom prst="ellipse">
              <a:avLst/>
            </a:prstGeom>
            <a:solidFill>
              <a:srgbClr val="1161B0"/>
            </a:solidFill>
            <a:ln w="381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C252C-4750-4C97-ABAF-71829E3A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135688"/>
            <a:ext cx="10515600" cy="1090697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设置自动启动的应用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DEF8D-F826-4EA0-84B0-F88010DB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8" y="1179448"/>
            <a:ext cx="11861131" cy="72991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对于线下体验店使用场景，如需实现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背包开机后直接启动目标游戏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应用，则可以通过将目标应用快捷方式加入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“启动”文件夹 或 通过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Kiosk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模式实现高级设置和体验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8D3864-E490-4276-9A8E-16C3DC080D0E}"/>
              </a:ext>
            </a:extLst>
          </p:cNvPr>
          <p:cNvSpPr txBox="1">
            <a:spLocks/>
          </p:cNvSpPr>
          <p:nvPr/>
        </p:nvSpPr>
        <p:spPr>
          <a:xfrm>
            <a:off x="284747" y="2101869"/>
            <a:ext cx="70918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方案一、通过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“启动”文件夹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indent="0" algn="just">
              <a:lnSpc>
                <a:spcPct val="100000"/>
              </a:lnSpc>
              <a:buNone/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Windows“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启动”文件夹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相当于手动创建系统启动项，使用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+ R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快捷键打开“运行”对话框并输入“</a:t>
            </a:r>
            <a:r>
              <a:rPr lang="en-US" altLang="zh-CN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shell:startup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打开启动项的文件夹，将目标应用（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UWP/Steam Win32 APPs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）的快捷方式直接通过鼠标拖拽至该窗口即可。当下次登录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桌面后，目标应用自动启动（同时也会自动启动其他关联的相关进程，如混合现实门户、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SteamVR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00000"/>
              </a:lnSpc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00000"/>
              </a:lnSpc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0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方案二、使用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 Kiosk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11138" indent="0" algn="just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10 Kiosk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模式目前可同时支持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Win32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应用，同时会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屏蔽除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允许列表外所有前台用户进程界面不可见，具体设置步骤可参考以下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URL</a:t>
            </a:r>
          </a:p>
          <a:p>
            <a:pPr marL="211138" indent="0" algn="just">
              <a:lnSpc>
                <a:spcPct val="100000"/>
              </a:lnSpc>
              <a:buNone/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https://docs.microsoft.com/zh-cn/windows/configuration/lock-down-windows-10-to-specific-apps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" name="图片 4" descr="图片包含 室内, 计算机, 屏幕截图&#10;&#10;已生成极高可信度的说明">
            <a:extLst>
              <a:ext uri="{FF2B5EF4-FFF2-40B4-BE49-F238E27FC236}">
                <a16:creationId xmlns:a16="http://schemas.microsoft.com/office/drawing/2014/main" id="{9F2EB5A1-B4A8-43A5-8102-E00507119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019" y="2383336"/>
            <a:ext cx="4522290" cy="246261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D1C8D6C-9183-40C1-BC05-750913B716F4}"/>
              </a:ext>
            </a:extLst>
          </p:cNvPr>
          <p:cNvSpPr txBox="1">
            <a:spLocks/>
          </p:cNvSpPr>
          <p:nvPr/>
        </p:nvSpPr>
        <p:spPr>
          <a:xfrm>
            <a:off x="284749" y="5708310"/>
            <a:ext cx="7260270" cy="51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Kiosk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模式可以实现在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启动并登录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环境后，前台界面仅显示允许列表中的应用以及后台运行相关联的必要进程，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其他交互界面的不可见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76097-4EB2-4231-94F1-794F6A5ECE8E}"/>
              </a:ext>
            </a:extLst>
          </p:cNvPr>
          <p:cNvSpPr txBox="1">
            <a:spLocks/>
          </p:cNvSpPr>
          <p:nvPr/>
        </p:nvSpPr>
        <p:spPr>
          <a:xfrm>
            <a:off x="284749" y="3403109"/>
            <a:ext cx="6748153" cy="51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“启动”目录添加应用的方式操作简单，但会将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桌面向用户开放，用户可能会对系统设置进行更改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。若要使用此方案，建议向用户开放一个非管理员权限的标准帐户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星形: 五角 3">
            <a:extLst>
              <a:ext uri="{FF2B5EF4-FFF2-40B4-BE49-F238E27FC236}">
                <a16:creationId xmlns:a16="http://schemas.microsoft.com/office/drawing/2014/main" id="{6B796383-FFD4-4E42-85C1-937C03174176}"/>
              </a:ext>
            </a:extLst>
          </p:cNvPr>
          <p:cNvSpPr/>
          <p:nvPr/>
        </p:nvSpPr>
        <p:spPr>
          <a:xfrm>
            <a:off x="284747" y="3403109"/>
            <a:ext cx="211533" cy="211533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5EB5772E-4188-4C75-88F3-CB29CE3FF939}"/>
              </a:ext>
            </a:extLst>
          </p:cNvPr>
          <p:cNvSpPr/>
          <p:nvPr/>
        </p:nvSpPr>
        <p:spPr>
          <a:xfrm>
            <a:off x="284747" y="3807147"/>
            <a:ext cx="211533" cy="211533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8E00DA48-6400-4376-8919-E3AAD66E72D5}"/>
              </a:ext>
            </a:extLst>
          </p:cNvPr>
          <p:cNvSpPr/>
          <p:nvPr/>
        </p:nvSpPr>
        <p:spPr>
          <a:xfrm>
            <a:off x="284747" y="5709128"/>
            <a:ext cx="211533" cy="211533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C252C-4750-4C97-ABAF-71829E3A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135688"/>
            <a:ext cx="10515600" cy="1090697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自动登录（可选）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DEF8D-F826-4EA0-84B0-F88010DB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8" y="1069041"/>
            <a:ext cx="11861131" cy="98163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线下体验店可根据需求和使用场景对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登录账户的方式进行自定义，从而实现自动登录带有密码的帐户，以下为实现流程。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当然还可以向用户开放一个非管理员权限级别的标准帐户。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*若使用 </a:t>
            </a:r>
            <a:r>
              <a:rPr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Kiosk </a:t>
            </a:r>
            <a:r>
              <a: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模式，则无需此页描述的相关步骤和设置，请参考“设置自动启动的应用”内 </a:t>
            </a:r>
            <a:r>
              <a:rPr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进行 </a:t>
            </a:r>
            <a:r>
              <a:rPr lang="en-US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Kiosk </a:t>
            </a:r>
            <a:r>
              <a: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模式的相关设置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8D3864-E490-4276-9A8E-16C3DC080D0E}"/>
              </a:ext>
            </a:extLst>
          </p:cNvPr>
          <p:cNvSpPr txBox="1">
            <a:spLocks/>
          </p:cNvSpPr>
          <p:nvPr/>
        </p:nvSpPr>
        <p:spPr>
          <a:xfrm>
            <a:off x="284748" y="2370974"/>
            <a:ext cx="114447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10 Cortana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搜索框中输入“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regedit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”并回车运行注册表编辑器</a:t>
            </a:r>
            <a:endParaRPr lang="en-US" altLang="zh-CN" sz="1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在注册表编辑器中，定位至 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HKEY_LOCAL_MACHINE\SOFTWARE\Microsoft\Windows NT\CurrentVersion\</a:t>
            </a:r>
            <a:r>
              <a:rPr lang="en-US" altLang="zh-CN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Winlogon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双击 </a:t>
            </a:r>
            <a:r>
              <a:rPr lang="en-US" altLang="zh-CN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DefaultUserName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项，输入需要实现自动登录帐户的用户名并单击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（本机以创建的对应帐户）</a:t>
            </a:r>
            <a:endParaRPr lang="en-US" altLang="zh-CN" sz="1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双击 </a:t>
            </a:r>
            <a:r>
              <a:rPr lang="en-US" altLang="zh-CN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DefaultPassword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项，输入对应帐户的密码并单击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在当前空白区域单击鼠标右键，选择新建“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字符串值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 </a:t>
            </a:r>
            <a:r>
              <a:rPr lang="en-US" altLang="zh-CN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AutoAdminLogon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回车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双击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已创建的 </a:t>
            </a:r>
            <a:r>
              <a:rPr lang="en-US" altLang="zh-CN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AutoAdminLogon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字符串值项，将值设置为 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并单击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重新启动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即可自动登录对应操作的帐户桌面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2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C252C-4750-4C97-ABAF-71829E3A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135688"/>
            <a:ext cx="10515600" cy="1090697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体验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Mixed Reality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DEF8D-F826-4EA0-84B0-F88010DB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8" y="1179448"/>
            <a:ext cx="11861131" cy="72991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当完成所有相关前期设置等操作后，即可直接将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PC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主机与扩展坞分离，同时与背包配件相连并接入电池开始使用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室内, 地板, 墙壁, 就坐&#10;&#10;已生成高可信度的说明">
            <a:extLst>
              <a:ext uri="{FF2B5EF4-FFF2-40B4-BE49-F238E27FC236}">
                <a16:creationId xmlns:a16="http://schemas.microsoft.com/office/drawing/2014/main" id="{0A6721DE-1F34-42C4-9C05-54079EB2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8" y="2032318"/>
            <a:ext cx="3939569" cy="2628431"/>
          </a:xfrm>
          <a:prstGeom prst="rect">
            <a:avLst/>
          </a:prstGeom>
        </p:spPr>
      </p:pic>
      <p:pic>
        <p:nvPicPr>
          <p:cNvPr id="8" name="图片 7" descr="图片包含 人员, 男士, 墙壁, 掌握&#10;&#10;已生成极高可信度的说明">
            <a:extLst>
              <a:ext uri="{FF2B5EF4-FFF2-40B4-BE49-F238E27FC236}">
                <a16:creationId xmlns:a16="http://schemas.microsoft.com/office/drawing/2014/main" id="{660F635D-9746-4000-9AC8-BE710E9D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380" y="2032318"/>
            <a:ext cx="1753280" cy="2629920"/>
          </a:xfrm>
          <a:prstGeom prst="rect">
            <a:avLst/>
          </a:prstGeom>
        </p:spPr>
      </p:pic>
      <p:pic>
        <p:nvPicPr>
          <p:cNvPr id="11" name="图片 10" descr="图片包含 人员, 领带, 服装, 墙壁&#10;&#10;已生成极高可信度的说明">
            <a:extLst>
              <a:ext uri="{FF2B5EF4-FFF2-40B4-BE49-F238E27FC236}">
                <a16:creationId xmlns:a16="http://schemas.microsoft.com/office/drawing/2014/main" id="{196DECC0-566B-46EC-B5FF-B0004B7C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95" y="2032318"/>
            <a:ext cx="3939569" cy="26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746</Words>
  <Application>Microsoft Office PowerPoint</Application>
  <PresentationFormat>宽屏</PresentationFormat>
  <Paragraphs>57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 前期准备与设置</vt:lpstr>
      <vt:lpstr> 设置自动启动的应用</vt:lpstr>
      <vt:lpstr>设置 Windows 自动登录（可选）</vt:lpstr>
      <vt:lpstr> 体验 Windows Mixed Reality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Lei</dc:creator>
  <cp:lastModifiedBy>张 美大爷</cp:lastModifiedBy>
  <cp:revision>93</cp:revision>
  <dcterms:created xsi:type="dcterms:W3CDTF">2018-05-18T13:15:19Z</dcterms:created>
  <dcterms:modified xsi:type="dcterms:W3CDTF">2018-09-04T07:54:10Z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xinli@microsoft.com</vt:lpwstr>
  </property>
  <property fmtid="{D5CDD505-2E9C-101B-9397-08002B2CF9AE}" pid="5" name="MSIP_Label_f42aa342-8706-4288-bd11-ebb85995028c_SetDate">
    <vt:lpwstr>2018-07-12T07:43:10.8127275Z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